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61" r:id="rId7"/>
    <p:sldId id="268" r:id="rId8"/>
    <p:sldId id="264" r:id="rId9"/>
    <p:sldId id="259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1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605E6-32C0-42BE-B74E-8F8B30894A88}" v="33" dt="2020-06-18T07:43:21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Hollier" userId="46d5e555-83d2-47cc-8642-ace4998330b3" providerId="ADAL" clId="{0EF7913B-5E9A-4EBB-8976-B910213F5996}"/>
    <pc:docChg chg="undo custSel mod addSld modSld">
      <pc:chgData name="Amy Hollier" userId="46d5e555-83d2-47cc-8642-ace4998330b3" providerId="ADAL" clId="{0EF7913B-5E9A-4EBB-8976-B910213F5996}" dt="2020-06-18T07:43:21.588" v="32" actId="26606"/>
      <pc:docMkLst>
        <pc:docMk/>
      </pc:docMkLst>
      <pc:sldChg chg="addSp delSp modSp">
        <pc:chgData name="Amy Hollier" userId="46d5e555-83d2-47cc-8642-ace4998330b3" providerId="ADAL" clId="{0EF7913B-5E9A-4EBB-8976-B910213F5996}" dt="2020-06-18T07:43:19.002" v="31" actId="931"/>
        <pc:sldMkLst>
          <pc:docMk/>
          <pc:sldMk cId="2817255685" sldId="257"/>
        </pc:sldMkLst>
        <pc:spChg chg="mod">
          <ac:chgData name="Amy Hollier" userId="46d5e555-83d2-47cc-8642-ace4998330b3" providerId="ADAL" clId="{0EF7913B-5E9A-4EBB-8976-B910213F5996}" dt="2020-06-18T07:43:06.250" v="25" actId="1076"/>
          <ac:spMkLst>
            <pc:docMk/>
            <pc:sldMk cId="2817255685" sldId="257"/>
            <ac:spMk id="5" creationId="{8A30DB23-1CEB-4041-9C35-47E44FFA47FE}"/>
          </ac:spMkLst>
        </pc:spChg>
        <pc:picChg chg="mod">
          <ac:chgData name="Amy Hollier" userId="46d5e555-83d2-47cc-8642-ace4998330b3" providerId="ADAL" clId="{0EF7913B-5E9A-4EBB-8976-B910213F5996}" dt="2020-06-18T07:43:14.082" v="28" actId="1076"/>
          <ac:picMkLst>
            <pc:docMk/>
            <pc:sldMk cId="2817255685" sldId="257"/>
            <ac:picMk id="3" creationId="{5C4C1BED-9E20-41A9-84B1-8D9B6942CE54}"/>
          </ac:picMkLst>
        </pc:picChg>
        <pc:picChg chg="add del mod">
          <ac:chgData name="Amy Hollier" userId="46d5e555-83d2-47cc-8642-ace4998330b3" providerId="ADAL" clId="{0EF7913B-5E9A-4EBB-8976-B910213F5996}" dt="2020-06-18T07:43:19.002" v="31" actId="931"/>
          <ac:picMkLst>
            <pc:docMk/>
            <pc:sldMk cId="2817255685" sldId="257"/>
            <ac:picMk id="6" creationId="{59309816-DEAC-422B-BA47-1465F990D92B}"/>
          </ac:picMkLst>
        </pc:picChg>
      </pc:sldChg>
      <pc:sldChg chg="addSp delSp modSp add mod setBg">
        <pc:chgData name="Amy Hollier" userId="46d5e555-83d2-47cc-8642-ace4998330b3" providerId="ADAL" clId="{0EF7913B-5E9A-4EBB-8976-B910213F5996}" dt="2020-06-18T07:43:21.588" v="32" actId="26606"/>
        <pc:sldMkLst>
          <pc:docMk/>
          <pc:sldMk cId="221163127" sldId="268"/>
        </pc:sldMkLst>
        <pc:spChg chg="add del">
          <ac:chgData name="Amy Hollier" userId="46d5e555-83d2-47cc-8642-ace4998330b3" providerId="ADAL" clId="{0EF7913B-5E9A-4EBB-8976-B910213F5996}" dt="2020-06-18T07:43:21.588" v="32" actId="26606"/>
          <ac:spMkLst>
            <pc:docMk/>
            <pc:sldMk cId="221163127" sldId="268"/>
            <ac:spMk id="10" creationId="{664E23E2-7440-4E36-A67B-0F88C5F7E185}"/>
          </ac:spMkLst>
        </pc:spChg>
        <pc:spChg chg="add del">
          <ac:chgData name="Amy Hollier" userId="46d5e555-83d2-47cc-8642-ace4998330b3" providerId="ADAL" clId="{0EF7913B-5E9A-4EBB-8976-B910213F5996}" dt="2020-06-18T07:43:21.588" v="32" actId="26606"/>
          <ac:spMkLst>
            <pc:docMk/>
            <pc:sldMk cId="221163127" sldId="268"/>
            <ac:spMk id="12" creationId="{B06949AE-010D-4C18-8AED-7872085ADD57}"/>
          </ac:spMkLst>
        </pc:spChg>
        <pc:spChg chg="add del">
          <ac:chgData name="Amy Hollier" userId="46d5e555-83d2-47cc-8642-ace4998330b3" providerId="ADAL" clId="{0EF7913B-5E9A-4EBB-8976-B910213F5996}" dt="2020-06-18T07:43:21.588" v="32" actId="26606"/>
          <ac:spMkLst>
            <pc:docMk/>
            <pc:sldMk cId="221163127" sldId="268"/>
            <ac:spMk id="14" creationId="{FE54AADB-50C7-4293-94C0-27361A32B8CF}"/>
          </ac:spMkLst>
        </pc:spChg>
        <pc:spChg chg="add del">
          <ac:chgData name="Amy Hollier" userId="46d5e555-83d2-47cc-8642-ace4998330b3" providerId="ADAL" clId="{0EF7913B-5E9A-4EBB-8976-B910213F5996}" dt="2020-06-18T07:39:45.145" v="12" actId="26606"/>
          <ac:spMkLst>
            <pc:docMk/>
            <pc:sldMk cId="221163127" sldId="268"/>
            <ac:spMk id="19" creationId="{5F9CFCE6-877F-4858-B8BD-2C52CA8AFBC4}"/>
          </ac:spMkLst>
        </pc:spChg>
        <pc:spChg chg="add del">
          <ac:chgData name="Amy Hollier" userId="46d5e555-83d2-47cc-8642-ace4998330b3" providerId="ADAL" clId="{0EF7913B-5E9A-4EBB-8976-B910213F5996}" dt="2020-06-18T07:39:45.145" v="12" actId="26606"/>
          <ac:spMkLst>
            <pc:docMk/>
            <pc:sldMk cId="221163127" sldId="268"/>
            <ac:spMk id="21" creationId="{8213F8A0-12AE-4514-8372-0DD766EC28EE}"/>
          </ac:spMkLst>
        </pc:spChg>
        <pc:spChg chg="add del">
          <ac:chgData name="Amy Hollier" userId="46d5e555-83d2-47cc-8642-ace4998330b3" providerId="ADAL" clId="{0EF7913B-5E9A-4EBB-8976-B910213F5996}" dt="2020-06-18T07:39:45.145" v="12" actId="26606"/>
          <ac:spMkLst>
            <pc:docMk/>
            <pc:sldMk cId="221163127" sldId="268"/>
            <ac:spMk id="23" creationId="{9EFF17D4-9A8C-4CE5-B096-D8CCD4400437}"/>
          </ac:spMkLst>
        </pc:spChg>
        <pc:spChg chg="add del">
          <ac:chgData name="Amy Hollier" userId="46d5e555-83d2-47cc-8642-ace4998330b3" providerId="ADAL" clId="{0EF7913B-5E9A-4EBB-8976-B910213F5996}" dt="2020-06-18T07:39:52.823" v="14" actId="26606"/>
          <ac:spMkLst>
            <pc:docMk/>
            <pc:sldMk cId="221163127" sldId="268"/>
            <ac:spMk id="25" creationId="{A9F529C3-C941-49FD-8C67-82F134F64BDB}"/>
          </ac:spMkLst>
        </pc:spChg>
        <pc:spChg chg="add del">
          <ac:chgData name="Amy Hollier" userId="46d5e555-83d2-47cc-8642-ace4998330b3" providerId="ADAL" clId="{0EF7913B-5E9A-4EBB-8976-B910213F5996}" dt="2020-06-18T07:39:52.823" v="14" actId="26606"/>
          <ac:spMkLst>
            <pc:docMk/>
            <pc:sldMk cId="221163127" sldId="268"/>
            <ac:spMk id="26" creationId="{20586029-32A0-47E5-9AEC-AE3ABA6B94D0}"/>
          </ac:spMkLst>
        </pc:spChg>
        <pc:spChg chg="add del">
          <ac:chgData name="Amy Hollier" userId="46d5e555-83d2-47cc-8642-ace4998330b3" providerId="ADAL" clId="{0EF7913B-5E9A-4EBB-8976-B910213F5996}" dt="2020-06-18T07:39:53.967" v="16" actId="26606"/>
          <ac:spMkLst>
            <pc:docMk/>
            <pc:sldMk cId="221163127" sldId="268"/>
            <ac:spMk id="29" creationId="{5F9CFCE6-877F-4858-B8BD-2C52CA8AFBC4}"/>
          </ac:spMkLst>
        </pc:spChg>
        <pc:spChg chg="add del">
          <ac:chgData name="Amy Hollier" userId="46d5e555-83d2-47cc-8642-ace4998330b3" providerId="ADAL" clId="{0EF7913B-5E9A-4EBB-8976-B910213F5996}" dt="2020-06-18T07:39:53.967" v="16" actId="26606"/>
          <ac:spMkLst>
            <pc:docMk/>
            <pc:sldMk cId="221163127" sldId="268"/>
            <ac:spMk id="30" creationId="{8213F8A0-12AE-4514-8372-0DD766EC28EE}"/>
          </ac:spMkLst>
        </pc:spChg>
        <pc:spChg chg="add del">
          <ac:chgData name="Amy Hollier" userId="46d5e555-83d2-47cc-8642-ace4998330b3" providerId="ADAL" clId="{0EF7913B-5E9A-4EBB-8976-B910213F5996}" dt="2020-06-18T07:39:53.967" v="16" actId="26606"/>
          <ac:spMkLst>
            <pc:docMk/>
            <pc:sldMk cId="221163127" sldId="268"/>
            <ac:spMk id="31" creationId="{9EFF17D4-9A8C-4CE5-B096-D8CCD4400437}"/>
          </ac:spMkLst>
        </pc:spChg>
        <pc:spChg chg="add del">
          <ac:chgData name="Amy Hollier" userId="46d5e555-83d2-47cc-8642-ace4998330b3" providerId="ADAL" clId="{0EF7913B-5E9A-4EBB-8976-B910213F5996}" dt="2020-06-18T07:43:21.588" v="32" actId="26606"/>
          <ac:spMkLst>
            <pc:docMk/>
            <pc:sldMk cId="221163127" sldId="268"/>
            <ac:spMk id="33" creationId="{664E23E2-7440-4E36-A67B-0F88C5F7E185}"/>
          </ac:spMkLst>
        </pc:spChg>
        <pc:spChg chg="add del">
          <ac:chgData name="Amy Hollier" userId="46d5e555-83d2-47cc-8642-ace4998330b3" providerId="ADAL" clId="{0EF7913B-5E9A-4EBB-8976-B910213F5996}" dt="2020-06-18T07:43:21.588" v="32" actId="26606"/>
          <ac:spMkLst>
            <pc:docMk/>
            <pc:sldMk cId="221163127" sldId="268"/>
            <ac:spMk id="34" creationId="{B06949AE-010D-4C18-8AED-7872085ADD57}"/>
          </ac:spMkLst>
        </pc:spChg>
        <pc:spChg chg="add del">
          <ac:chgData name="Amy Hollier" userId="46d5e555-83d2-47cc-8642-ace4998330b3" providerId="ADAL" clId="{0EF7913B-5E9A-4EBB-8976-B910213F5996}" dt="2020-06-18T07:43:21.588" v="32" actId="26606"/>
          <ac:spMkLst>
            <pc:docMk/>
            <pc:sldMk cId="221163127" sldId="268"/>
            <ac:spMk id="35" creationId="{FE54AADB-50C7-4293-94C0-27361A32B8CF}"/>
          </ac:spMkLst>
        </pc:spChg>
        <pc:picChg chg="add mod ord modCrop">
          <ac:chgData name="Amy Hollier" userId="46d5e555-83d2-47cc-8642-ace4998330b3" providerId="ADAL" clId="{0EF7913B-5E9A-4EBB-8976-B910213F5996}" dt="2020-06-18T07:39:53.967" v="16" actId="26606"/>
          <ac:picMkLst>
            <pc:docMk/>
            <pc:sldMk cId="221163127" sldId="268"/>
            <ac:picMk id="3" creationId="{E34C044E-0A1B-4AE5-95F8-C864EAC8696A}"/>
          </ac:picMkLst>
        </pc:picChg>
        <pc:picChg chg="add mod">
          <ac:chgData name="Amy Hollier" userId="46d5e555-83d2-47cc-8642-ace4998330b3" providerId="ADAL" clId="{0EF7913B-5E9A-4EBB-8976-B910213F5996}" dt="2020-06-18T07:39:53.967" v="16" actId="26606"/>
          <ac:picMkLst>
            <pc:docMk/>
            <pc:sldMk cId="221163127" sldId="268"/>
            <ac:picMk id="5" creationId="{99DB9470-743E-4C1E-8BD8-06777B489224}"/>
          </ac:picMkLst>
        </pc:picChg>
        <pc:cxnChg chg="add del">
          <ac:chgData name="Amy Hollier" userId="46d5e555-83d2-47cc-8642-ace4998330b3" providerId="ADAL" clId="{0EF7913B-5E9A-4EBB-8976-B910213F5996}" dt="2020-06-18T07:39:52.823" v="14" actId="26606"/>
          <ac:cxnSpMkLst>
            <pc:docMk/>
            <pc:sldMk cId="221163127" sldId="268"/>
            <ac:cxnSpMk id="27" creationId="{8C730EAB-A532-4295-A302-FB4B90DB9F5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688F-7B46-4B5C-9DFD-72A78BA59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E7B8D-764C-4D10-8769-38EC911B0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FDD30-549C-46A9-AA69-09FDA068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22DA-7C07-41FC-947F-7E9D01E035F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2DE71-5D29-4AC4-AFCB-F39D7F3D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09B0C-4DEC-489A-83F4-9B391BA9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07DD-C564-44AB-BD35-06A30B304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8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52B0F-FD88-4B45-969F-CF4B84D30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0FB60-FA22-4385-A081-E53D27AFA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DB77C-EA58-4209-AE98-AAF47B930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22DA-7C07-41FC-947F-7E9D01E035F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514A7-11C4-472A-BA32-D5D7201C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75AB3-EBD0-44F9-8BA0-CFEB73B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07DD-C564-44AB-BD35-06A30B304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0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09287-CB14-4D0B-B4BF-853439012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92A4B4-AD4A-40EE-B75D-A1D4BED50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2C1B4-C37E-4BDD-84EA-C7F60967D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22DA-7C07-41FC-947F-7E9D01E035F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6A9D5-2FBD-44FA-8623-D4E21715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1167-4A30-4075-B33C-CC60CD8C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07DD-C564-44AB-BD35-06A30B304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01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7ECA7-6BB9-4243-A0B7-6F38240A3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D48E1-1498-4E70-9299-29AC0289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D131D-E798-45A9-8EA1-A2E0A062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22DA-7C07-41FC-947F-7E9D01E035F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160E5-0454-49CA-B968-4906954C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1905F-FD25-4650-B197-85D2A4E2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07DD-C564-44AB-BD35-06A30B304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29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60D9F-1B23-4AD4-8C49-BBF918848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12548-2E7D-4672-BC3F-A234EDE12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6A6C4-247D-47AB-AA09-B8EA7510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22DA-7C07-41FC-947F-7E9D01E035F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96FB6-D59A-4A22-BE39-7ACD27A9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A9C3B-73ED-42FC-877A-022790EB9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07DD-C564-44AB-BD35-06A30B304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6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1595-99AF-463A-A8CA-2856A7B99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D79D7-3885-4BBF-A171-1C89930D5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47F6B-6D3F-41D1-8AC6-72B9E7989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17E55-5687-43CC-A809-E68D9326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22DA-7C07-41FC-947F-7E9D01E035F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2AE64-EFAA-4D81-9159-741E2DF4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7894E-12ED-446A-8D62-B2FEC9F7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07DD-C564-44AB-BD35-06A30B304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60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056D5-8D0C-4769-AFE2-0C493635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2230D-CCBA-4BC5-9B89-494396151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6706E-A5F9-4FBF-8EAC-6EACB5138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B5EC4F-6D2F-40F2-AB4A-3F51DDB02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4DDA4-86E8-43EB-9057-0E986BAE9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C920FA-7A74-4DD5-88C7-18ED74E1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22DA-7C07-41FC-947F-7E9D01E035F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34B66-01FC-4634-A5C0-B65FC51C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89586F-98E7-4321-9C66-A95EF2E2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07DD-C564-44AB-BD35-06A30B304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77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D959D-CC9E-4AEA-B02E-A97E2732A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EFD2B-CE02-4AC2-A9FD-0592BBD0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22DA-7C07-41FC-947F-7E9D01E035F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E868B-983C-46AC-A077-53440DD2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A4C0B-F9AF-4E80-9B2F-EB1C18CA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07DD-C564-44AB-BD35-06A30B304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8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6EE330-5D98-4D92-9B79-E1610B970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22DA-7C07-41FC-947F-7E9D01E035F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586037-6D71-451C-A950-5A4670627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51AED-6774-44D8-926B-D8F19CC3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07DD-C564-44AB-BD35-06A30B304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93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C0B6E-9676-4F16-B508-E164BE73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71C3C-9E21-40AB-9A4E-BCA8204B9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BC289-C0C5-4F75-92B2-2AF339C1A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B111A-5337-47B9-8E35-9F01CC45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22DA-7C07-41FC-947F-7E9D01E035F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56996-D072-4227-A6B4-4063367D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11CEA-A479-4C9B-BC6C-9DC2D60C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07DD-C564-44AB-BD35-06A30B304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96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475CA-D118-4064-AC74-016B554F5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8611BA-DE4A-452F-AA6F-54FD41A2A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9006E-0BF4-4831-AC29-131BC4713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4971A-B2A8-4036-899C-E80166DA0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22DA-7C07-41FC-947F-7E9D01E035F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F23B2-6FCD-41CD-94BB-4E79BCB03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DE9ED-9671-4520-B166-93B953EA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07DD-C564-44AB-BD35-06A30B304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64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37830-6DE6-4B58-B9C9-387191D2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1AC5E-1E3E-43A2-B074-B2FAD53E7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29654-1E3B-4500-BD5D-CFDECAC33C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E22DA-7C07-41FC-947F-7E9D01E035F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6A5E0-B536-40B6-88ED-AF7F44C98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87004-B041-453F-85DB-7CDECA00E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07DD-C564-44AB-BD35-06A30B304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4C1BED-9E20-41A9-84B1-8D9B6942C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-373460"/>
            <a:ext cx="12849217" cy="72314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C4F5A-5C23-404F-9610-5A2B1A50D01B}"/>
              </a:ext>
            </a:extLst>
          </p:cNvPr>
          <p:cNvSpPr txBox="1"/>
          <p:nvPr/>
        </p:nvSpPr>
        <p:spPr>
          <a:xfrm>
            <a:off x="749300" y="1281918"/>
            <a:ext cx="871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venir Next LT Pro" panose="020B0504020202020204" pitchFamily="34" charset="0"/>
              </a:rPr>
              <a:t>Adapting to the ‘New Normal’ and Embracing the Digital Opportunity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30DB23-1CEB-4041-9C35-47E44FFA47FE}"/>
              </a:ext>
            </a:extLst>
          </p:cNvPr>
          <p:cNvSpPr txBox="1"/>
          <p:nvPr/>
        </p:nvSpPr>
        <p:spPr>
          <a:xfrm>
            <a:off x="3949700" y="3242270"/>
            <a:ext cx="429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venir Next LT Pro" panose="020B0504020202020204" pitchFamily="34" charset="0"/>
              </a:rPr>
              <a:t>Thursday 18</a:t>
            </a:r>
            <a:r>
              <a:rPr lang="en-GB" b="1" baseline="30000" dirty="0">
                <a:latin typeface="Avenir Next LT Pro" panose="020B0504020202020204" pitchFamily="34" charset="0"/>
              </a:rPr>
              <a:t>th</a:t>
            </a:r>
            <a:r>
              <a:rPr lang="en-GB" b="1" dirty="0">
                <a:latin typeface="Avenir Next LT Pro" panose="020B0504020202020204" pitchFamily="34" charset="0"/>
              </a:rPr>
              <a:t> June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E30E63-2B61-4704-9178-137506AEC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08" y="4541926"/>
            <a:ext cx="2140209" cy="103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5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C5969C4-AA9B-4677-913C-C1860D898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048024"/>
              </p:ext>
            </p:extLst>
          </p:nvPr>
        </p:nvGraphicFramePr>
        <p:xfrm>
          <a:off x="3374263" y="369332"/>
          <a:ext cx="8657643" cy="6841800"/>
        </p:xfrm>
        <a:graphic>
          <a:graphicData uri="http://schemas.openxmlformats.org/drawingml/2006/table">
            <a:tbl>
              <a:tblPr/>
              <a:tblGrid>
                <a:gridCol w="1288346">
                  <a:extLst>
                    <a:ext uri="{9D8B030D-6E8A-4147-A177-3AD203B41FA5}">
                      <a16:colId xmlns:a16="http://schemas.microsoft.com/office/drawing/2014/main" val="538145510"/>
                    </a:ext>
                  </a:extLst>
                </a:gridCol>
                <a:gridCol w="2319927">
                  <a:extLst>
                    <a:ext uri="{9D8B030D-6E8A-4147-A177-3AD203B41FA5}">
                      <a16:colId xmlns:a16="http://schemas.microsoft.com/office/drawing/2014/main" val="703914138"/>
                    </a:ext>
                  </a:extLst>
                </a:gridCol>
                <a:gridCol w="5049370">
                  <a:extLst>
                    <a:ext uri="{9D8B030D-6E8A-4147-A177-3AD203B41FA5}">
                      <a16:colId xmlns:a16="http://schemas.microsoft.com/office/drawing/2014/main" val="1916501048"/>
                    </a:ext>
                  </a:extLst>
                </a:gridCol>
              </a:tblGrid>
              <a:tr h="49712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venir Next LT Pro" panose="020B0504020202020204" pitchFamily="34" charset="0"/>
                        </a:rPr>
                        <a:t>10:00 - 10:20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venir Next LT Pro" panose="020B0504020202020204" pitchFamily="34" charset="0"/>
                        </a:rPr>
                        <a:t>Amy Hollier</a:t>
                      </a:r>
                      <a:endParaRPr lang="en-GB" sz="1400" dirty="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venir Next LT Pro" panose="020B0504020202020204" pitchFamily="34" charset="0"/>
                        </a:rPr>
                        <a:t>BLC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venir Next LT Pro" panose="020B0504020202020204" pitchFamily="34" charset="0"/>
                        </a:rPr>
                        <a:t>Welcome and Blended Learning Consortium Updates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633956"/>
                  </a:ext>
                </a:extLst>
              </a:tr>
              <a:tr h="49712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Avenir Next LT Pro" panose="020B0504020202020204" pitchFamily="34" charset="0"/>
                        </a:rPr>
                        <a:t>10:20 - 10:40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venir Next LT Pro" panose="020B0504020202020204" pitchFamily="34" charset="0"/>
                        </a:rPr>
                        <a:t>Simon Kay</a:t>
                      </a:r>
                      <a:endParaRPr lang="en-GB" sz="140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venir Next LT Pro" panose="020B0504020202020204" pitchFamily="34" charset="0"/>
                        </a:rPr>
                        <a:t>SGS College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venir Next LT Pro" panose="020B0504020202020204" pitchFamily="34" charset="0"/>
                        </a:rPr>
                        <a:t>Sharing practice from South Gloucestershire &amp; Stroud College using MS Teams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315405"/>
                  </a:ext>
                </a:extLst>
              </a:tr>
              <a:tr h="70236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Avenir Next LT Pro" panose="020B0504020202020204" pitchFamily="34" charset="0"/>
                        </a:rPr>
                        <a:t>10:40 - 11:00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venir Next LT Pro" panose="020B0504020202020204" pitchFamily="34" charset="0"/>
                        </a:rPr>
                        <a:t>Peter Kilcoyne and Esam Baboukhan</a:t>
                      </a:r>
                      <a:endParaRPr lang="en-GB" sz="140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venir Next LT Pro" panose="020B0504020202020204" pitchFamily="34" charset="0"/>
                        </a:rPr>
                        <a:t>Transform Education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venir Next LT Pro" panose="020B0504020202020204" pitchFamily="34" charset="0"/>
                        </a:rPr>
                        <a:t>Considerations for the 'New Normal'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942221"/>
                  </a:ext>
                </a:extLst>
              </a:tr>
              <a:tr h="70236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Avenir Next LT Pro" panose="020B0504020202020204" pitchFamily="34" charset="0"/>
                        </a:rPr>
                        <a:t>11:05 - 11:25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venir Next LT Pro" panose="020B0504020202020204" pitchFamily="34" charset="0"/>
                        </a:rPr>
                        <a:t>Helen Wilson</a:t>
                      </a:r>
                      <a:endParaRPr lang="en-GB" sz="140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venir Next LT Pro" panose="020B0504020202020204" pitchFamily="34" charset="0"/>
                        </a:rPr>
                        <a:t>Worcestershire County Council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venir Next LT Pro" panose="020B0504020202020204" pitchFamily="34" charset="0"/>
                        </a:rPr>
                        <a:t>The SCULPT model for accessibility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153974"/>
                  </a:ext>
                </a:extLst>
              </a:tr>
              <a:tr h="49712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Avenir Next LT Pro" panose="020B0504020202020204" pitchFamily="34" charset="0"/>
                        </a:rPr>
                        <a:t>11:25 - 11:45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venir Next LT Pro" panose="020B0504020202020204" pitchFamily="34" charset="0"/>
                        </a:rPr>
                        <a:t>Sharmen Ibrahim and Kim Blanchard</a:t>
                      </a:r>
                      <a:endParaRPr lang="en-GB" sz="1400" dirty="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venir Next LT Pro" panose="020B0504020202020204" pitchFamily="34" charset="0"/>
                        </a:rPr>
                        <a:t>Activate Learning and Instructure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venir Next LT Pro" panose="020B0504020202020204" pitchFamily="34" charset="0"/>
                        </a:rPr>
                        <a:t>Using Canvas for remote delivery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344832"/>
                  </a:ext>
                </a:extLst>
              </a:tr>
              <a:tr h="49712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Avenir Next LT Pro" panose="020B0504020202020204" pitchFamily="34" charset="0"/>
                        </a:rPr>
                        <a:t>11:45 - 12:05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venir Next LT Pro" panose="020B0504020202020204" pitchFamily="34" charset="0"/>
                        </a:rPr>
                        <a:t>Joshua Goodwin</a:t>
                      </a:r>
                      <a:endParaRPr lang="en-GB" sz="140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venir Next LT Pro" panose="020B0504020202020204" pitchFamily="34" charset="0"/>
                        </a:rPr>
                        <a:t>Halesowen College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venir Next LT Pro" panose="020B0504020202020204" pitchFamily="34" charset="0"/>
                        </a:rPr>
                        <a:t>Sharing practice from Halesowen College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811331"/>
                  </a:ext>
                </a:extLst>
              </a:tr>
              <a:tr h="30065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Avenir Next LT Pro" panose="020B0504020202020204" pitchFamily="34" charset="0"/>
                        </a:rPr>
                        <a:t>12:05 - 13:05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venir Next LT Pro" panose="020B0504020202020204" pitchFamily="34" charset="0"/>
                        </a:rPr>
                        <a:t>Lunch</a:t>
                      </a:r>
                      <a:endParaRPr lang="en-GB" sz="1400"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81215"/>
                  </a:ext>
                </a:extLst>
              </a:tr>
              <a:tr h="49712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Avenir Next LT Pro" panose="020B0504020202020204" pitchFamily="34" charset="0"/>
                        </a:rPr>
                        <a:t>13:05 - 13:25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venir Next LT Pro" panose="020B0504020202020204" pitchFamily="34" charset="0"/>
                        </a:rPr>
                        <a:t>Geoff Elliott</a:t>
                      </a:r>
                      <a:endParaRPr lang="en-GB" sz="140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venir Next LT Pro" panose="020B0504020202020204" pitchFamily="34" charset="0"/>
                        </a:rPr>
                        <a:t>Pembrokeshire College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venir Next LT Pro" panose="020B0504020202020204" pitchFamily="34" charset="0"/>
                        </a:rPr>
                        <a:t>Pembrokeshire College - Approaches to September delivery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170997"/>
                  </a:ext>
                </a:extLst>
              </a:tr>
              <a:tr h="70236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Avenir Next LT Pro" panose="020B0504020202020204" pitchFamily="34" charset="0"/>
                        </a:rPr>
                        <a:t>13:25 - 13:45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venir Next LT Pro" panose="020B0504020202020204" pitchFamily="34" charset="0"/>
                        </a:rPr>
                        <a:t>Gavin Henrick</a:t>
                      </a:r>
                      <a:endParaRPr lang="en-GB" sz="140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venir Next LT Pro" panose="020B0504020202020204" pitchFamily="34" charset="0"/>
                        </a:rPr>
                        <a:t>Learning Technology Services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venir Next LT Pro" panose="020B0504020202020204" pitchFamily="34" charset="0"/>
                        </a:rPr>
                        <a:t>Tools to use for effective online learning and how to make the most of Moodle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421077"/>
                  </a:ext>
                </a:extLst>
              </a:tr>
              <a:tr h="49712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Avenir Next LT Pro" panose="020B0504020202020204" pitchFamily="34" charset="0"/>
                        </a:rPr>
                        <a:t>13:50 - 14:10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venir Next LT Pro" panose="020B0504020202020204" pitchFamily="34" charset="0"/>
                        </a:rPr>
                        <a:t>Michael Wilkinson</a:t>
                      </a:r>
                      <a:endParaRPr lang="en-GB" sz="140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venir Next LT Pro" panose="020B0504020202020204" pitchFamily="34" charset="0"/>
                        </a:rPr>
                        <a:t>ClickView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venir Next LT Pro" panose="020B0504020202020204" pitchFamily="34" charset="0"/>
                        </a:rPr>
                        <a:t>ClickView - Using video for effective teaching and learning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941792"/>
                  </a:ext>
                </a:extLst>
              </a:tr>
              <a:tr h="49712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Avenir Next LT Pro" panose="020B0504020202020204" pitchFamily="34" charset="0"/>
                        </a:rPr>
                        <a:t>14:15 - 14:45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venir Next LT Pro" panose="020B0504020202020204" pitchFamily="34" charset="0"/>
                        </a:rPr>
                        <a:t>Dominic Williamson</a:t>
                      </a:r>
                      <a:endParaRPr lang="en-GB" sz="140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venir Next LT Pro" panose="020B0504020202020204" pitchFamily="34" charset="0"/>
                        </a:rPr>
                        <a:t>Microsoft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venir Next LT Pro" panose="020B0504020202020204" pitchFamily="34" charset="0"/>
                        </a:rPr>
                        <a:t>Closing Keynote: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venir Next LT Pro" panose="020B0504020202020204" pitchFamily="34" charset="0"/>
                        </a:rPr>
                        <a:t>Microsoft Teams SCORM integration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297950"/>
                  </a:ext>
                </a:extLst>
              </a:tr>
              <a:tr h="30065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venir Next LT Pro" panose="020B0504020202020204" pitchFamily="34" charset="0"/>
                        </a:rPr>
                        <a:t>14:45 – 15:00</a:t>
                      </a:r>
                      <a:endParaRPr lang="en-GB" sz="1400"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venir Next LT Pro" panose="020B0504020202020204" pitchFamily="34" charset="0"/>
                        </a:rPr>
                        <a:t>Q&amp;A</a:t>
                      </a:r>
                      <a:endParaRPr lang="en-GB" sz="1400" dirty="0"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venir Next LT Pro" panose="020B0504020202020204" pitchFamily="34" charset="0"/>
                        </a:rPr>
                        <a:t>Close webinar 15:00</a:t>
                      </a:r>
                    </a:p>
                  </a:txBody>
                  <a:tcPr marL="45045" marR="45045" marT="45045" marB="450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84360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E5A176D-BB03-4825-A71D-9C7006CAD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821" y="1274577"/>
            <a:ext cx="1557202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93E58-5DE7-4B42-AE66-4983B558E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7160" y="0"/>
            <a:ext cx="457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375EB7-2FBD-472D-8534-87F432BE4B6D}"/>
              </a:ext>
            </a:extLst>
          </p:cNvPr>
          <p:cNvSpPr txBox="1"/>
          <p:nvPr/>
        </p:nvSpPr>
        <p:spPr>
          <a:xfrm>
            <a:off x="3245474" y="0"/>
            <a:ext cx="365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venir Next LT Pro" panose="020B0504020202020204" pitchFamily="34" charset="0"/>
              </a:rPr>
              <a:t>Webinar Agenda</a:t>
            </a:r>
            <a:r>
              <a:rPr lang="en-GB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6075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506D25-981B-4D67-9BCD-2B7845A11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274" y="0"/>
            <a:ext cx="457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AE243D-B9C8-439E-831D-59DC7C1C5E58}"/>
              </a:ext>
            </a:extLst>
          </p:cNvPr>
          <p:cNvSpPr txBox="1"/>
          <p:nvPr/>
        </p:nvSpPr>
        <p:spPr>
          <a:xfrm>
            <a:off x="3932646" y="197346"/>
            <a:ext cx="783771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venir Next LT Pro" panose="020B0504020202020204" pitchFamily="34" charset="0"/>
              </a:rPr>
              <a:t>Blended Learning Consortium Updates:</a:t>
            </a:r>
          </a:p>
          <a:p>
            <a:endParaRPr lang="en-GB" dirty="0">
              <a:latin typeface="Avenir Next LT Pro" panose="020B0504020202020204" pitchFamily="34" charset="0"/>
            </a:endParaRPr>
          </a:p>
          <a:p>
            <a:r>
              <a:rPr lang="en-GB" dirty="0">
                <a:latin typeface="Avenir Next LT Pro" panose="020B0504020202020204" pitchFamily="34" charset="0"/>
              </a:rPr>
              <a:t>Welcome to –</a:t>
            </a:r>
          </a:p>
          <a:p>
            <a:endParaRPr lang="en-GB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venir Next LT Pro" panose="020B0504020202020204" pitchFamily="34" charset="0"/>
              </a:rPr>
              <a:t>      Warrington and Vale Royal College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venir Next LT Pro" panose="020B0504020202020204" pitchFamily="34" charset="0"/>
              </a:rPr>
              <a:t>      Northern College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venir Next LT Pro" panose="020B0504020202020204" pitchFamily="34" charset="0"/>
              </a:rPr>
              <a:t>      West London College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venir Next LT Pro" panose="020B0504020202020204" pitchFamily="34" charset="0"/>
              </a:rPr>
              <a:t>      Newcastle College Group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venir Next LT Pro" panose="020B0504020202020204" pitchFamily="34" charset="0"/>
              </a:rPr>
              <a:t>      The Growth Company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venir Next LT Pro" panose="020B0504020202020204" pitchFamily="34" charset="0"/>
              </a:rPr>
              <a:t>      Shipley College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venir Next LT Pro" panose="020B0504020202020204" pitchFamily="34" charset="0"/>
              </a:rPr>
              <a:t>      East Sussex College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Accessibility and full technical refresh content available from 1</a:t>
            </a:r>
            <a:r>
              <a:rPr lang="en-GB" baseline="30000" dirty="0">
                <a:latin typeface="Avenir Next LT Pro" panose="020B0504020202020204" pitchFamily="34" charset="0"/>
              </a:rPr>
              <a:t>st</a:t>
            </a:r>
            <a:r>
              <a:rPr lang="en-GB" dirty="0">
                <a:latin typeface="Avenir Next LT Pro" panose="020B0504020202020204" pitchFamily="34" charset="0"/>
              </a:rPr>
              <a:t> July</a:t>
            </a:r>
          </a:p>
          <a:p>
            <a:endParaRPr lang="en-GB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New exclusive offers – Pearson HN Online, Transform Education, Learning by Questions, Prodigy Learning, I-Immersive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GO1 partnership – SCORM functionality in Microsoft Teams</a:t>
            </a:r>
          </a:p>
          <a:p>
            <a:r>
              <a:rPr lang="en-GB" dirty="0">
                <a:latin typeface="Avenir Next LT Pro" panose="020B0504020202020204" pitchFamily="34" charset="0"/>
              </a:rPr>
              <a:t>      Metadata to support search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Development of further resources to assist colleagues in delivery of effective blended learning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7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23A9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4C044E-0A1B-4AE5-95F8-C864EAC869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t="18350" r="30632" b="49999"/>
          <a:stretch/>
        </p:blipFill>
        <p:spPr>
          <a:xfrm>
            <a:off x="641180" y="2776871"/>
            <a:ext cx="5129784" cy="13183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23A9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B9470-743E-4C1E-8BD8-06777B489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34" y="2191440"/>
            <a:ext cx="5129784" cy="24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48079C-DB0C-4436-9B0B-2593D1839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1" y="405430"/>
            <a:ext cx="4146111" cy="5952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2540DA-F118-426F-866E-833C8B636C68}"/>
              </a:ext>
            </a:extLst>
          </p:cNvPr>
          <p:cNvSpPr txBox="1"/>
          <p:nvPr/>
        </p:nvSpPr>
        <p:spPr>
          <a:xfrm>
            <a:off x="1153488" y="2447091"/>
            <a:ext cx="55763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New logo to suggest collaboration, building blocks, and the linking of ideas via a wide network of educational specialists and creative instructional designers.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Fresh and modern colour palette that inspires learning, creativity and engagement.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Professional design and brand identity that portrays a confident image to consortium members.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D3FCDF-CA9B-4CC6-960A-D770DB972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332" y="5309413"/>
            <a:ext cx="1879503" cy="1326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27D895-4E92-4F80-A91C-7CE60026F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65" y="5309413"/>
            <a:ext cx="1745670" cy="13267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E94FD5-6B55-4B2B-930D-AD0677F2E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6" y="221814"/>
            <a:ext cx="5092549" cy="17421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38FB95-DD35-4B7B-83A3-33FB18BE7191}"/>
              </a:ext>
            </a:extLst>
          </p:cNvPr>
          <p:cNvSpPr txBox="1"/>
          <p:nvPr/>
        </p:nvSpPr>
        <p:spPr>
          <a:xfrm>
            <a:off x="1124296" y="2072833"/>
            <a:ext cx="5576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81C71"/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>OUR THINKING…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E81C71"/>
              </a:solidFill>
              <a:effectLst/>
              <a:uLnTx/>
              <a:uFillTx/>
              <a:latin typeface="Avenir Next LT Pro Light" panose="020B03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2AED6E-7CA4-430B-8DF7-F0406CF12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14" y="5313452"/>
            <a:ext cx="1879503" cy="13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27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DF323C-C991-47C9-B829-1F4DEE9B4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000B50-9620-491E-9054-AE44C9202BF1}"/>
              </a:ext>
            </a:extLst>
          </p:cNvPr>
          <p:cNvSpPr txBox="1"/>
          <p:nvPr/>
        </p:nvSpPr>
        <p:spPr>
          <a:xfrm>
            <a:off x="4258491" y="548640"/>
            <a:ext cx="688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venir Next LT Pro" panose="020B0504020202020204" pitchFamily="34" charset="0"/>
              </a:rPr>
              <a:t>Blended Learning Consortium – Digital Pivot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68A030-C135-4EAC-8ABF-E19E47E63637}"/>
              </a:ext>
            </a:extLst>
          </p:cNvPr>
          <p:cNvSpPr txBox="1"/>
          <p:nvPr/>
        </p:nvSpPr>
        <p:spPr>
          <a:xfrm>
            <a:off x="5283200" y="1435100"/>
            <a:ext cx="398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venir Next LT Pro" panose="020B0504020202020204" pitchFamily="34" charset="0"/>
              </a:rPr>
              <a:t>Colleagues from institutions across the UK</a:t>
            </a:r>
          </a:p>
          <a:p>
            <a:endParaRPr lang="en-GB" dirty="0">
              <a:latin typeface="Avenir Next LT Pro" panose="020B0504020202020204" pitchFamily="34" charset="0"/>
            </a:endParaRPr>
          </a:p>
          <a:p>
            <a:r>
              <a:rPr lang="en-GB" dirty="0">
                <a:latin typeface="Avenir Next LT Pro" panose="020B0504020202020204" pitchFamily="34" charset="0"/>
              </a:rPr>
              <a:t>Delivering to over 120,000 learners</a:t>
            </a:r>
          </a:p>
          <a:p>
            <a:endParaRPr lang="en-GB" dirty="0">
              <a:latin typeface="Avenir Next LT Pro" panose="020B0504020202020204" pitchFamily="34" charset="0"/>
            </a:endParaRPr>
          </a:p>
          <a:p>
            <a:r>
              <a:rPr lang="en-GB" dirty="0">
                <a:latin typeface="Avenir Next LT Pro" panose="020B0504020202020204" pitchFamily="34" charset="0"/>
              </a:rPr>
              <a:t>Distributed 4 weeks into the college closure period</a:t>
            </a:r>
          </a:p>
        </p:txBody>
      </p:sp>
    </p:spTree>
    <p:extLst>
      <p:ext uri="{BB962C8B-B14F-4D97-AF65-F5344CB8AC3E}">
        <p14:creationId xmlns:p14="http://schemas.microsoft.com/office/powerpoint/2010/main" val="310932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2A5EA5-F418-4A4C-83F2-BAA62E72E1FE}"/>
              </a:ext>
            </a:extLst>
          </p:cNvPr>
          <p:cNvSpPr/>
          <p:nvPr/>
        </p:nvSpPr>
        <p:spPr>
          <a:xfrm>
            <a:off x="106723" y="916651"/>
            <a:ext cx="2875443" cy="266699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400" dirty="0">
                <a:solidFill>
                  <a:schemeClr val="tx1"/>
                </a:solidFill>
              </a:rPr>
              <a:t>62% </a:t>
            </a:r>
          </a:p>
          <a:p>
            <a:r>
              <a:rPr lang="en-GB" dirty="0">
                <a:latin typeface="Avenir Next LT Pro" panose="020B0504020202020204" pitchFamily="34" charset="0"/>
              </a:rPr>
              <a:t>hadn’t offered online or distance learning before closures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4665B1-BBAA-4373-BF31-306E63D21D0C}"/>
              </a:ext>
            </a:extLst>
          </p:cNvPr>
          <p:cNvSpPr/>
          <p:nvPr/>
        </p:nvSpPr>
        <p:spPr>
          <a:xfrm>
            <a:off x="5664200" y="3874394"/>
            <a:ext cx="2781300" cy="2667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400" dirty="0">
                <a:solidFill>
                  <a:schemeClr val="tx1"/>
                </a:solidFill>
              </a:rPr>
              <a:t>65% </a:t>
            </a:r>
            <a:endParaRPr lang="en-GB" sz="5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r>
              <a:rPr lang="en-GB" dirty="0">
                <a:latin typeface="Avenir Next LT Pro" panose="020B0504020202020204" pitchFamily="34" charset="0"/>
              </a:rPr>
              <a:t>Attendance overall has been similar or higher than normal</a:t>
            </a:r>
            <a:endParaRPr lang="en-GB" sz="700" dirty="0">
              <a:latin typeface="Avenir Next LT Pro" panose="020B05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AE4411-B4FF-44A6-97F5-4DA6DF611483}"/>
              </a:ext>
            </a:extLst>
          </p:cNvPr>
          <p:cNvSpPr/>
          <p:nvPr/>
        </p:nvSpPr>
        <p:spPr>
          <a:xfrm>
            <a:off x="4188783" y="988315"/>
            <a:ext cx="2781300" cy="2667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Main challenges:</a:t>
            </a:r>
          </a:p>
          <a:p>
            <a:r>
              <a:rPr lang="en-GB" dirty="0">
                <a:latin typeface="Avenir Next LT Pro" panose="020B0504020202020204" pitchFamily="34" charset="0"/>
              </a:rPr>
              <a:t>Connectivity</a:t>
            </a:r>
          </a:p>
          <a:p>
            <a:r>
              <a:rPr lang="en-GB" dirty="0">
                <a:latin typeface="Avenir Next LT Pro" panose="020B0504020202020204" pitchFamily="34" charset="0"/>
              </a:rPr>
              <a:t>Devices</a:t>
            </a:r>
          </a:p>
          <a:p>
            <a:r>
              <a:rPr lang="en-GB" dirty="0">
                <a:latin typeface="Avenir Next LT Pro" panose="020B0504020202020204" pitchFamily="34" charset="0"/>
              </a:rPr>
              <a:t>Confidence of staff using digital tools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D3B72C-7F4A-4AA0-BBC2-637AAFC53103}"/>
              </a:ext>
            </a:extLst>
          </p:cNvPr>
          <p:cNvSpPr/>
          <p:nvPr/>
        </p:nvSpPr>
        <p:spPr>
          <a:xfrm>
            <a:off x="1631952" y="3356873"/>
            <a:ext cx="3505200" cy="3403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b="1" dirty="0">
                <a:solidFill>
                  <a:prstClr val="black"/>
                </a:solidFill>
                <a:latin typeface="Avenir Next LT Pro" panose="020B0504020202020204" pitchFamily="34" charset="0"/>
              </a:rPr>
              <a:t>What has worked well: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Avenir Next LT Pro" panose="020B0504020202020204" pitchFamily="34" charset="0"/>
              </a:rPr>
              <a:t>Flexing TT’s to suit learners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Avenir Next LT Pro" panose="020B0504020202020204" pitchFamily="34" charset="0"/>
              </a:rPr>
              <a:t>More industry engagement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Avenir Next LT Pro" panose="020B0504020202020204" pitchFamily="34" charset="0"/>
              </a:rPr>
              <a:t>Quizzes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Avenir Next LT Pro" panose="020B0504020202020204" pitchFamily="34" charset="0"/>
              </a:rPr>
              <a:t>Videos with questions embedded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3C64AC-4057-46AB-9D02-FB382839170D}"/>
              </a:ext>
            </a:extLst>
          </p:cNvPr>
          <p:cNvSpPr/>
          <p:nvPr/>
        </p:nvSpPr>
        <p:spPr>
          <a:xfrm>
            <a:off x="7734419" y="849713"/>
            <a:ext cx="2489198" cy="2501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ESOL</a:t>
            </a:r>
            <a:r>
              <a:rPr lang="en-GB" dirty="0">
                <a:latin typeface="Avenir Next LT Pro" panose="020B0504020202020204" pitchFamily="34" charset="0"/>
              </a:rPr>
              <a:t>, </a:t>
            </a:r>
            <a:r>
              <a:rPr lang="en-GB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English</a:t>
            </a:r>
            <a:r>
              <a:rPr lang="en-GB" dirty="0">
                <a:latin typeface="Avenir Next LT Pro" panose="020B0504020202020204" pitchFamily="34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maths</a:t>
            </a:r>
            <a:r>
              <a:rPr lang="en-GB" dirty="0">
                <a:latin typeface="Avenir Next LT Pro" panose="020B0504020202020204" pitchFamily="34" charset="0"/>
              </a:rPr>
              <a:t> subjects have seen lower attendance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04FFA-B3B8-4E76-8021-75F94EA91320}"/>
              </a:ext>
            </a:extLst>
          </p:cNvPr>
          <p:cNvSpPr txBox="1"/>
          <p:nvPr/>
        </p:nvSpPr>
        <p:spPr>
          <a:xfrm>
            <a:off x="0" y="167780"/>
            <a:ext cx="1219200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  Findings of the digital pivot survey  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6B27B5-3A18-4CBF-ABB5-F2289AD08D4A}"/>
              </a:ext>
            </a:extLst>
          </p:cNvPr>
          <p:cNvSpPr/>
          <p:nvPr/>
        </p:nvSpPr>
        <p:spPr>
          <a:xfrm>
            <a:off x="8876598" y="3387445"/>
            <a:ext cx="3013170" cy="293487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Would like guidance on:</a:t>
            </a:r>
          </a:p>
          <a:p>
            <a:r>
              <a:rPr lang="en-GB" sz="160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How to effectively engage learners</a:t>
            </a:r>
          </a:p>
          <a:p>
            <a:r>
              <a:rPr lang="en-GB" sz="160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Accessibility</a:t>
            </a:r>
          </a:p>
          <a:p>
            <a:r>
              <a:rPr lang="en-GB" sz="160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Digital skills training</a:t>
            </a:r>
          </a:p>
          <a:p>
            <a:r>
              <a:rPr lang="en-GB" sz="160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Structure of courses</a:t>
            </a:r>
          </a:p>
          <a:p>
            <a:r>
              <a:rPr lang="en-GB" sz="160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Vocational assessment methods</a:t>
            </a:r>
          </a:p>
        </p:txBody>
      </p:sp>
    </p:spTree>
    <p:extLst>
      <p:ext uri="{BB962C8B-B14F-4D97-AF65-F5344CB8AC3E}">
        <p14:creationId xmlns:p14="http://schemas.microsoft.com/office/powerpoint/2010/main" val="212364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F5131-4D97-432C-B3AE-F1B605F00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520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376BA8-2EDA-4DF9-9AE4-553D73B310E1}"/>
              </a:ext>
            </a:extLst>
          </p:cNvPr>
          <p:cNvSpPr/>
          <p:nvPr/>
        </p:nvSpPr>
        <p:spPr>
          <a:xfrm>
            <a:off x="4776133" y="671568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>
              <a:latin typeface="Avenir Next LT Pro" panose="020B05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Avenir Next LT Pro" panose="020B0504020202020204" pitchFamily="34" charset="0"/>
              </a:rPr>
              <a:t>Continue to distribute high quality blended content on a weekly basis</a:t>
            </a:r>
          </a:p>
          <a:p>
            <a:endParaRPr lang="en-GB" dirty="0">
              <a:latin typeface="Avenir Next LT Pro" panose="020B05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Avenir Next LT Pro" panose="020B0504020202020204" pitchFamily="34" charset="0"/>
              </a:rPr>
              <a:t>Conduct a democratic vote on subject areas to be developed in</a:t>
            </a:r>
          </a:p>
          <a:p>
            <a:endParaRPr lang="en-GB" dirty="0">
              <a:latin typeface="Avenir Next LT Pro" panose="020B05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Avenir Next LT Pro" panose="020B0504020202020204" pitchFamily="34" charset="0"/>
              </a:rPr>
              <a:t>Remain responsive to sector challenges and host relevant online CPD sessions to support staff and institutions</a:t>
            </a:r>
          </a:p>
          <a:p>
            <a:pPr marL="285750" indent="-285750">
              <a:buFontTx/>
              <a:buChar char="-"/>
            </a:pPr>
            <a:endParaRPr lang="en-GB" dirty="0">
              <a:latin typeface="Avenir Next LT Pro" panose="020B05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Avenir Next LT Pro" panose="020B0504020202020204" pitchFamily="34" charset="0"/>
              </a:rPr>
              <a:t>Support colleagues from other institutions to develop material and disseminate across the Consortium</a:t>
            </a:r>
          </a:p>
          <a:p>
            <a:pPr marL="285750" indent="-285750">
              <a:buFontTx/>
              <a:buChar char="-"/>
            </a:pPr>
            <a:endParaRPr lang="en-GB" dirty="0">
              <a:latin typeface="Avenir Next LT Pro" panose="020B05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Avenir Next LT Pro" panose="020B0504020202020204" pitchFamily="34" charset="0"/>
              </a:rPr>
              <a:t>Explore other approaches to content development to support the hybrid model of a wider blended approach to teaching, learning and assessment</a:t>
            </a:r>
          </a:p>
          <a:p>
            <a:pPr marL="285750" indent="-285750">
              <a:buFontTx/>
              <a:buChar char="-"/>
            </a:pPr>
            <a:endParaRPr lang="en-GB" dirty="0">
              <a:latin typeface="Avenir Next LT Pro" panose="020B05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Avenir Next LT Pro" panose="020B0504020202020204" pitchFamily="34" charset="0"/>
              </a:rPr>
              <a:t>Continue to broker highly competitive exclusive offers with product partners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9EAC0-1669-4F88-B1F6-83B36DE976C5}"/>
              </a:ext>
            </a:extLst>
          </p:cNvPr>
          <p:cNvSpPr/>
          <p:nvPr/>
        </p:nvSpPr>
        <p:spPr>
          <a:xfrm>
            <a:off x="4776133" y="302236"/>
            <a:ext cx="3329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venir Next LT Pro" panose="020B0504020202020204" pitchFamily="34" charset="0"/>
              </a:rPr>
              <a:t>Next academic year we will: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B13D09-AB10-4E49-B7E3-AC968301B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796" y="5662856"/>
            <a:ext cx="1329414" cy="101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08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5E78465BCB9F4BB1F1194B343CA0BF" ma:contentTypeVersion="13" ma:contentTypeDescription="Create a new document." ma:contentTypeScope="" ma:versionID="4f126a22e94c534491fec7ad1fda52cb">
  <xsd:schema xmlns:xsd="http://www.w3.org/2001/XMLSchema" xmlns:xs="http://www.w3.org/2001/XMLSchema" xmlns:p="http://schemas.microsoft.com/office/2006/metadata/properties" xmlns:ns3="298d4681-22c5-4398-82da-783c9202e401" xmlns:ns4="4e19e847-e43d-4b27-856c-7ce363a71c2f" targetNamespace="http://schemas.microsoft.com/office/2006/metadata/properties" ma:root="true" ma:fieldsID="b66380a8060146ccb7a031c93c034f7a" ns3:_="" ns4:_="">
    <xsd:import namespace="298d4681-22c5-4398-82da-783c9202e401"/>
    <xsd:import namespace="4e19e847-e43d-4b27-856c-7ce363a71c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d4681-22c5-4398-82da-783c9202e4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9e847-e43d-4b27-856c-7ce363a71c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D2983F-34FF-4549-84F6-1016704F9AD1}">
  <ds:schemaRefs>
    <ds:schemaRef ds:uri="http://purl.org/dc/terms/"/>
    <ds:schemaRef ds:uri="http://schemas.microsoft.com/office/2006/documentManagement/types"/>
    <ds:schemaRef ds:uri="http://purl.org/dc/dcmitype/"/>
    <ds:schemaRef ds:uri="4e19e847-e43d-4b27-856c-7ce363a71c2f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298d4681-22c5-4398-82da-783c9202e401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F63FCF5-9ACE-40C9-90EA-B35E0A726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150219-82EA-44E5-981B-8A751575B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8d4681-22c5-4398-82da-783c9202e401"/>
    <ds:schemaRef ds:uri="4e19e847-e43d-4b27-856c-7ce363a71c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Widescreen</PresentationFormat>
  <Paragraphs>117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Avenir Next LT Pro</vt:lpstr>
      <vt:lpstr>Avenir Next LT Pro Light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Hollier</dc:creator>
  <cp:lastModifiedBy>Amy Hollier</cp:lastModifiedBy>
  <cp:revision>1</cp:revision>
  <dcterms:created xsi:type="dcterms:W3CDTF">2020-06-18T07:38:59Z</dcterms:created>
  <dcterms:modified xsi:type="dcterms:W3CDTF">2020-06-18T07:43:22Z</dcterms:modified>
</cp:coreProperties>
</file>